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0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2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9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7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1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3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9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9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1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6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911B7-9855-4A52-92A9-79093477A47E}" type="datetimeFigureOut">
              <a:rPr lang="en-US" smtClean="0"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FEAB8-33B8-41FA-A40C-1D3534752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0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Acid</a:t>
            </a:r>
            <a:r>
              <a:rPr lang="en-US" dirty="0" smtClean="0"/>
              <a:t> / </a:t>
            </a:r>
            <a:r>
              <a:rPr lang="en-US" dirty="0" smtClean="0">
                <a:solidFill>
                  <a:srgbClr val="00B0F0"/>
                </a:solidFill>
              </a:rPr>
              <a:t>Base</a:t>
            </a:r>
            <a:r>
              <a:rPr lang="en-US" dirty="0" smtClean="0"/>
              <a:t> </a:t>
            </a:r>
            <a:r>
              <a:rPr lang="en-US" dirty="0" err="1" smtClean="0"/>
              <a:t>Equilibria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Practical Application of the Principles of Equilibrium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0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623" y="375003"/>
            <a:ext cx="7184754" cy="610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Reaction of a Weak Base with Water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81" y="1539268"/>
            <a:ext cx="7118966" cy="498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9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758" y="242443"/>
            <a:ext cx="6506483" cy="637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84" y="485364"/>
            <a:ext cx="6668431" cy="588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3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Hydrolysis of an </a:t>
            </a:r>
            <a:r>
              <a:rPr lang="en-US" dirty="0" smtClean="0">
                <a:solidFill>
                  <a:srgbClr val="FF0000"/>
                </a:solidFill>
              </a:rPr>
              <a:t>Acidic</a:t>
            </a:r>
            <a:r>
              <a:rPr lang="en-US" dirty="0" smtClean="0"/>
              <a:t> Salt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458" y="1460665"/>
            <a:ext cx="5892391" cy="52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Missing </a:t>
            </a:r>
            <a:r>
              <a:rPr lang="en-US" dirty="0" err="1" smtClean="0">
                <a:solidFill>
                  <a:srgbClr val="FF0000"/>
                </a:solidFill>
              </a:rPr>
              <a:t>K</a:t>
            </a:r>
            <a:r>
              <a:rPr lang="en-US" baseline="-25000" dirty="0" err="1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Value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727" y="1586047"/>
            <a:ext cx="5308823" cy="508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Hydrolysis of a </a:t>
            </a:r>
            <a:r>
              <a:rPr lang="en-US" dirty="0" smtClean="0">
                <a:solidFill>
                  <a:srgbClr val="00B0F0"/>
                </a:solidFill>
              </a:rPr>
              <a:t>Basic</a:t>
            </a:r>
            <a:r>
              <a:rPr lang="en-US" dirty="0" smtClean="0"/>
              <a:t> Salt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755" y="1503124"/>
            <a:ext cx="5320331" cy="481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3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is always in equilibrium with its 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2H</a:t>
            </a:r>
            <a:r>
              <a:rPr lang="en-US" baseline="-25000" dirty="0" smtClean="0"/>
              <a:t>2</a:t>
            </a:r>
            <a:r>
              <a:rPr lang="en-US" dirty="0" smtClean="0"/>
              <a:t>O(l)  </a:t>
            </a:r>
            <a:r>
              <a:rPr lang="en-US" dirty="0" smtClean="0">
                <a:sym typeface="Wingdings" panose="05000000000000000000" pitchFamily="2" charset="2"/>
              </a:rPr>
              <a:t> 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+</a:t>
            </a:r>
            <a:r>
              <a:rPr lang="en-US" dirty="0" smtClean="0">
                <a:sym typeface="Wingdings" panose="05000000000000000000" pitchFamily="2" charset="2"/>
              </a:rPr>
              <a:t>(</a:t>
            </a:r>
            <a:r>
              <a:rPr lang="en-US" dirty="0" err="1" smtClean="0">
                <a:sym typeface="Wingdings" panose="05000000000000000000" pitchFamily="2" charset="2"/>
              </a:rPr>
              <a:t>aq</a:t>
            </a:r>
            <a:r>
              <a:rPr lang="en-US" dirty="0" smtClean="0">
                <a:sym typeface="Wingdings" panose="05000000000000000000" pitchFamily="2" charset="2"/>
              </a:rPr>
              <a:t>)  +  </a:t>
            </a:r>
            <a:r>
              <a:rPr lang="en-US" dirty="0" smtClean="0">
                <a:solidFill>
                  <a:srgbClr val="00B0F0"/>
                </a:solidFill>
                <a:sym typeface="Wingdings" panose="05000000000000000000" pitchFamily="2" charset="2"/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  <a:sym typeface="Wingdings" panose="05000000000000000000" pitchFamily="2" charset="2"/>
              </a:rPr>
              <a:t>-</a:t>
            </a:r>
            <a:r>
              <a:rPr lang="en-US" dirty="0" smtClean="0">
                <a:sym typeface="Wingdings" panose="05000000000000000000" pitchFamily="2" charset="2"/>
              </a:rPr>
              <a:t>(</a:t>
            </a:r>
            <a:r>
              <a:rPr lang="en-US" dirty="0" err="1" smtClean="0">
                <a:sym typeface="Wingdings" panose="05000000000000000000" pitchFamily="2" charset="2"/>
              </a:rPr>
              <a:t>aq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K</a:t>
            </a:r>
            <a:r>
              <a:rPr lang="en-US" baseline="-25000" dirty="0" smtClean="0">
                <a:sym typeface="Wingdings" panose="05000000000000000000" pitchFamily="2" charset="2"/>
              </a:rPr>
              <a:t>W</a:t>
            </a:r>
            <a:r>
              <a:rPr lang="en-US" dirty="0" smtClean="0">
                <a:sym typeface="Wingdings" panose="05000000000000000000" pitchFamily="2" charset="2"/>
              </a:rPr>
              <a:t>  =  [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+</a:t>
            </a:r>
            <a:r>
              <a:rPr lang="en-US" dirty="0" smtClean="0">
                <a:sym typeface="Wingdings" panose="05000000000000000000" pitchFamily="2" charset="2"/>
              </a:rPr>
              <a:t>] [</a:t>
            </a:r>
            <a:r>
              <a:rPr lang="en-US" dirty="0" smtClean="0">
                <a:solidFill>
                  <a:srgbClr val="00B0F0"/>
                </a:solidFill>
                <a:sym typeface="Wingdings" panose="05000000000000000000" pitchFamily="2" charset="2"/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  <a:sym typeface="Wingdings" panose="05000000000000000000" pitchFamily="2" charset="2"/>
              </a:rPr>
              <a:t>-</a:t>
            </a:r>
            <a:r>
              <a:rPr lang="en-US" dirty="0" smtClean="0">
                <a:sym typeface="Wingdings" panose="05000000000000000000" pitchFamily="2" charset="2"/>
              </a:rPr>
              <a:t>]  =  1.0 x 10</a:t>
            </a:r>
            <a:r>
              <a:rPr lang="en-US" baseline="30000" dirty="0" smtClean="0">
                <a:sym typeface="Wingdings" panose="05000000000000000000" pitchFamily="2" charset="2"/>
              </a:rPr>
              <a:t>-14</a:t>
            </a:r>
            <a:r>
              <a:rPr lang="en-US" dirty="0" smtClean="0">
                <a:sym typeface="Wingdings" panose="05000000000000000000" pitchFamily="2" charset="2"/>
              </a:rPr>
              <a:t>  (numeric value applies at 25 </a:t>
            </a:r>
            <a:r>
              <a:rPr lang="en-US" baseline="30000" dirty="0" err="1" smtClean="0">
                <a:sym typeface="Wingdings" panose="05000000000000000000" pitchFamily="2" charset="2"/>
              </a:rPr>
              <a:t>o</a:t>
            </a:r>
            <a:r>
              <a:rPr lang="en-US" dirty="0" err="1" smtClean="0">
                <a:sym typeface="Wingdings" panose="05000000000000000000" pitchFamily="2" charset="2"/>
              </a:rPr>
              <a:t>C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What are the ion concentrations in pure water at equilibrium at 25 </a:t>
            </a:r>
            <a:r>
              <a:rPr lang="en-US" baseline="30000" dirty="0" err="1" smtClean="0">
                <a:sym typeface="Wingdings" panose="05000000000000000000" pitchFamily="2" charset="2"/>
              </a:rPr>
              <a:t>o</a:t>
            </a:r>
            <a:r>
              <a:rPr lang="en-US" dirty="0" err="1" smtClean="0">
                <a:sym typeface="Wingdings" panose="05000000000000000000" pitchFamily="2" charset="2"/>
              </a:rPr>
              <a:t>C</a:t>
            </a:r>
            <a:r>
              <a:rPr lang="en-US" dirty="0" smtClean="0">
                <a:sym typeface="Wingdings" panose="05000000000000000000" pitchFamily="2" charset="2"/>
              </a:rPr>
              <a:t>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550" y="3403904"/>
            <a:ext cx="5660846" cy="312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2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Equilibrium Equation for Water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363" y="1806132"/>
            <a:ext cx="7335274" cy="398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30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of pH and </a:t>
            </a:r>
            <a:r>
              <a:rPr lang="en-US" dirty="0" err="1" smtClean="0"/>
              <a:t>pOH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 = - log [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]</a:t>
            </a:r>
          </a:p>
          <a:p>
            <a:r>
              <a:rPr lang="en-US" dirty="0" err="1" smtClean="0"/>
              <a:t>pOH</a:t>
            </a:r>
            <a:r>
              <a:rPr lang="en-US" dirty="0" smtClean="0"/>
              <a:t> = - log [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]</a:t>
            </a:r>
          </a:p>
          <a:p>
            <a:r>
              <a:rPr lang="en-US" dirty="0" smtClean="0"/>
              <a:t>In pure water at 25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, we have the following:</a:t>
            </a:r>
          </a:p>
          <a:p>
            <a:r>
              <a:rPr lang="en-US" dirty="0" smtClean="0"/>
              <a:t>pH = - log (1.0 x 10</a:t>
            </a:r>
            <a:r>
              <a:rPr lang="en-US" baseline="30000" dirty="0" smtClean="0"/>
              <a:t>-7</a:t>
            </a:r>
            <a:r>
              <a:rPr lang="en-US" dirty="0" smtClean="0"/>
              <a:t>) = 7.00</a:t>
            </a:r>
          </a:p>
          <a:p>
            <a:r>
              <a:rPr lang="en-US" dirty="0" err="1" smtClean="0"/>
              <a:t>pOH</a:t>
            </a:r>
            <a:r>
              <a:rPr lang="en-US" dirty="0" smtClean="0"/>
              <a:t> = - log (1.0 x 10</a:t>
            </a:r>
            <a:r>
              <a:rPr lang="en-US" baseline="30000" dirty="0" smtClean="0"/>
              <a:t>-7</a:t>
            </a:r>
            <a:r>
              <a:rPr lang="en-US" dirty="0" smtClean="0"/>
              <a:t>) = 7.00</a:t>
            </a:r>
          </a:p>
          <a:p>
            <a:r>
              <a:rPr lang="en-US" dirty="0" smtClean="0"/>
              <a:t>Pure water is neutral in an </a:t>
            </a:r>
            <a:r>
              <a:rPr lang="en-US" dirty="0" smtClean="0">
                <a:solidFill>
                  <a:srgbClr val="FF0000"/>
                </a:solidFill>
              </a:rPr>
              <a:t>acid</a:t>
            </a:r>
            <a:r>
              <a:rPr lang="en-US" dirty="0" smtClean="0"/>
              <a:t> / </a:t>
            </a:r>
            <a:r>
              <a:rPr lang="en-US" dirty="0" smtClean="0">
                <a:solidFill>
                  <a:srgbClr val="00B0F0"/>
                </a:solidFill>
              </a:rPr>
              <a:t>base</a:t>
            </a:r>
            <a:r>
              <a:rPr lang="en-US" dirty="0" smtClean="0"/>
              <a:t> sense, because the concentrations of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 are equal.</a:t>
            </a:r>
          </a:p>
          <a:p>
            <a:r>
              <a:rPr lang="en-US" dirty="0" smtClean="0"/>
              <a:t>At 25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, a value of 7.00 is neutral on both the pH and </a:t>
            </a:r>
            <a:r>
              <a:rPr lang="en-US" dirty="0" err="1" smtClean="0"/>
              <a:t>pOH</a:t>
            </a:r>
            <a:r>
              <a:rPr lang="en-US" dirty="0" smtClean="0"/>
              <a:t> scales.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16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Conditions in </a:t>
            </a:r>
            <a:r>
              <a:rPr lang="en-US" dirty="0" smtClean="0">
                <a:solidFill>
                  <a:srgbClr val="FF0000"/>
                </a:solidFill>
              </a:rPr>
              <a:t>Acidic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F0"/>
                </a:solidFill>
              </a:rPr>
              <a:t>Basic</a:t>
            </a:r>
            <a:r>
              <a:rPr lang="en-US" dirty="0" smtClean="0"/>
              <a:t>, and Neutral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Acidic:  [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]  &gt;  [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]</a:t>
            </a:r>
          </a:p>
          <a:p>
            <a:r>
              <a:rPr lang="en-US" dirty="0" smtClean="0"/>
              <a:t>Basic:  [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]  &gt;  [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]</a:t>
            </a:r>
          </a:p>
          <a:p>
            <a:r>
              <a:rPr lang="en-US" dirty="0" smtClean="0"/>
              <a:t>Neutral:  [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]  =  [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]</a:t>
            </a:r>
          </a:p>
          <a:p>
            <a:r>
              <a:rPr lang="en-US" dirty="0" smtClean="0"/>
              <a:t>ANY aqueous solution will contain BOTH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baseline="30000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 ions and </a:t>
            </a:r>
            <a:r>
              <a:rPr lang="en-US" dirty="0" smtClean="0">
                <a:solidFill>
                  <a:srgbClr val="00B0F0"/>
                </a:solidFill>
              </a:rPr>
              <a:t>OH</a:t>
            </a:r>
            <a:r>
              <a:rPr lang="en-US" baseline="30000" dirty="0" smtClean="0">
                <a:solidFill>
                  <a:srgbClr val="00B0F0"/>
                </a:solidFill>
              </a:rPr>
              <a:t>-</a:t>
            </a:r>
            <a:r>
              <a:rPr lang="en-US" dirty="0" smtClean="0"/>
              <a:t> ions.  Whether the solution is acidic, basic, or neutral depends on which ion (if either) predominates.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87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Reaction of a Strong Acid with Water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880" y="1583179"/>
            <a:ext cx="8236932" cy="459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09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Dissolving a Water-soluble Hydroxide Compound in Water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342" y="1802001"/>
            <a:ext cx="7119395" cy="462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Reaction of a Weak Acid with Water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06" y="1377711"/>
            <a:ext cx="8009021" cy="522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1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705" y="456785"/>
            <a:ext cx="7268589" cy="594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283</Words>
  <Application>Microsoft Office PowerPoint</Application>
  <PresentationFormat>Custom</PresentationFormat>
  <Paragraphs>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Acid / Base Equilibria</vt:lpstr>
      <vt:lpstr>Water is always in equilibrium with its ions:</vt:lpstr>
      <vt:lpstr>Solving the Equilibrium Equation for Water</vt:lpstr>
      <vt:lpstr>The Concept of pH and pOH</vt:lpstr>
      <vt:lpstr>The Conditions in Acidic, Basic, and Neutral Solutions</vt:lpstr>
      <vt:lpstr>Reaction of a Strong Acid with Water</vt:lpstr>
      <vt:lpstr>Dissolving a Water-soluble Hydroxide Compound in Water</vt:lpstr>
      <vt:lpstr>Reaction of a Weak Acid with Water</vt:lpstr>
      <vt:lpstr>PowerPoint Presentation</vt:lpstr>
      <vt:lpstr>PowerPoint Presentation</vt:lpstr>
      <vt:lpstr>Reaction of a Weak Base with Water</vt:lpstr>
      <vt:lpstr>PowerPoint Presentation</vt:lpstr>
      <vt:lpstr>PowerPoint Presentation</vt:lpstr>
      <vt:lpstr>The Hydrolysis of an Acidic Salt</vt:lpstr>
      <vt:lpstr>Finding the Missing Ka Value</vt:lpstr>
      <vt:lpstr>The Hydrolysis of a Basic Salt</vt:lpstr>
    </vt:vector>
  </TitlesOfParts>
  <Company>Alamo Colleges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 / Base Equilibria</dc:title>
  <dc:creator>Robinson, Dale</dc:creator>
  <cp:lastModifiedBy>Palo Alto College</cp:lastModifiedBy>
  <cp:revision>19</cp:revision>
  <dcterms:created xsi:type="dcterms:W3CDTF">2014-05-01T20:59:20Z</dcterms:created>
  <dcterms:modified xsi:type="dcterms:W3CDTF">2014-05-05T20:06:22Z</dcterms:modified>
</cp:coreProperties>
</file>