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28.36565" units="1/cm"/>
          <inkml:channelProperty channel="Y" name="resolution" value="28.33948" units="1/cm"/>
        </inkml:channelProperties>
      </inkml:inkSource>
      <inkml:timestamp xml:id="ts0" timeString="2013-03-06T01:47:13.593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Group>
    <inkml:annotationXML>
      <emma:emma xmlns:emma="http://www.w3.org/2003/04/emma" version="1.0">
        <emma:interpretation id="{5820F011-6AD3-4DF8-974C-DAB1106987A3}" emma:medium="tactile" emma:mode="ink">
          <msink:context xmlns:msink="http://schemas.microsoft.com/ink/2010/main" type="writingRegion" rotatedBoundingBox="6234,6080 6249,6080 6249,6095 6234,6095"/>
        </emma:interpretation>
      </emma:emma>
    </inkml:annotationXML>
    <inkml:traceGroup>
      <inkml:annotationXML>
        <emma:emma xmlns:emma="http://www.w3.org/2003/04/emma" version="1.0">
          <emma:interpretation id="{605E60EB-9E31-471E-B7E2-D81D07AB3E02}" emma:medium="tactile" emma:mode="ink">
            <msink:context xmlns:msink="http://schemas.microsoft.com/ink/2010/main" type="paragraph" rotatedBoundingBox="6234,6080 6249,6080 6249,6095 6234,6095" alignmentLevel="1"/>
          </emma:interpretation>
        </emma:emma>
      </inkml:annotationXML>
      <inkml:traceGroup>
        <inkml:annotationXML>
          <emma:emma xmlns:emma="http://www.w3.org/2003/04/emma" version="1.0">
            <emma:interpretation id="{8364BB08-79B5-4BFE-9776-F1A11DE1D4F3}" emma:medium="tactile" emma:mode="ink">
              <msink:context xmlns:msink="http://schemas.microsoft.com/ink/2010/main" type="line" rotatedBoundingBox="6234,6080 6249,6080 6249,6095 6234,6095"/>
            </emma:interpretation>
          </emma:emma>
        </inkml:annotationXML>
        <inkml:traceGroup>
          <inkml:annotationXML>
            <emma:emma xmlns:emma="http://www.w3.org/2003/04/emma" version="1.0">
              <emma:interpretation id="{4A346443-A19C-4599-9EEC-70CEB4792263}" emma:medium="tactile" emma:mode="ink">
                <msink:context xmlns:msink="http://schemas.microsoft.com/ink/2010/main" type="inkWord" rotatedBoundingBox="6234,6080 6249,6080 6249,6095 6234,6095"/>
              </emma:interpretation>
              <emma:one-of disjunction-type="recognition" id="oneOf0">
                <emma:interpretation id="interp0" emma:lang="en-US" emma:confidence="0">
                  <emma:literal>.</emma:literal>
                </emma:interpretation>
                <emma:interpretation id="interp1" emma:lang="en-US" emma:confidence="0">
                  <emma:literal>v</emma:literal>
                </emma:interpretation>
                <emma:interpretation id="interp2" emma:lang="en-US" emma:confidence="0">
                  <emma:literal>}</emma:literal>
                </emma:interpretation>
                <emma:interpretation id="interp3" emma:lang="en-US" emma:confidence="0">
                  <emma:literal>w</emma:literal>
                </emma:interpretation>
                <emma:interpretation id="interp4" emma:lang="en-US" emma:confidence="0">
                  <emma:literal>3</emma:literal>
                </emma:interpretation>
              </emma:one-of>
            </emma:emma>
          </inkml:annotationXML>
          <inkml:trace contextRef="#ctx0" brushRef="#br0">0 0</inkml:trace>
        </inkml:traceGroup>
      </inkml:traceGroup>
    </inkml:traceGroup>
  </inkml:traceGroup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FAEA-C7B5-4A64-82FF-E860ECE88712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EFE-0C21-47AA-84D8-D8B213A66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792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FAEA-C7B5-4A64-82FF-E860ECE88712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EFE-0C21-47AA-84D8-D8B213A66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619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FAEA-C7B5-4A64-82FF-E860ECE88712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EFE-0C21-47AA-84D8-D8B213A66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751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FAEA-C7B5-4A64-82FF-E860ECE88712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EFE-0C21-47AA-84D8-D8B213A66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06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FAEA-C7B5-4A64-82FF-E860ECE88712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EFE-0C21-47AA-84D8-D8B213A66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82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FAEA-C7B5-4A64-82FF-E860ECE88712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EFE-0C21-47AA-84D8-D8B213A66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50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FAEA-C7B5-4A64-82FF-E860ECE88712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EFE-0C21-47AA-84D8-D8B213A66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351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FAEA-C7B5-4A64-82FF-E860ECE88712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EFE-0C21-47AA-84D8-D8B213A66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13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FAEA-C7B5-4A64-82FF-E860ECE88712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EFE-0C21-47AA-84D8-D8B213A66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0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FAEA-C7B5-4A64-82FF-E860ECE88712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EFE-0C21-47AA-84D8-D8B213A66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17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FAEA-C7B5-4A64-82FF-E860ECE88712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EFE-0C21-47AA-84D8-D8B213A66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120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FFAEA-C7B5-4A64-82FF-E860ECE88712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37EFE-0C21-47AA-84D8-D8B213A66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303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Chemical Kinetics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Study of Reaction Rates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32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Rate?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The rate of a process in the amount of progress that has been made, divided by the time required to achieve that progress.</a:t>
                </a:r>
              </a:p>
              <a:p>
                <a:r>
                  <a:rPr lang="en-US" dirty="0" smtClean="0"/>
                  <a:t>Speed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</a:rPr>
                          <m:t>∆</m:t>
                        </m:r>
                        <m:r>
                          <a:rPr lang="en-US" b="0" i="1" smtClean="0">
                            <a:latin typeface="Cambria Math"/>
                          </a:rPr>
                          <m:t>𝑑𝑖𝑠𝑡𝑎𝑛𝑐𝑒</m:t>
                        </m:r>
                      </m:num>
                      <m:den>
                        <m:r>
                          <a:rPr lang="en-US" i="1" smtClean="0">
                            <a:latin typeface="Cambria Math"/>
                          </a:rPr>
                          <m:t>∆</m:t>
                        </m:r>
                        <m:r>
                          <a:rPr lang="en-US" b="0" i="1" smtClean="0">
                            <a:latin typeface="Cambria Math"/>
                          </a:rPr>
                          <m:t>𝑡𝑖𝑚𝑒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Example:  You travel 102 miles in 2.00 hours</a:t>
                </a:r>
              </a:p>
              <a:p>
                <a:r>
                  <a:rPr lang="en-US" dirty="0" smtClean="0"/>
                  <a:t>Average Speed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102 </m:t>
                        </m:r>
                        <m:r>
                          <a:rPr lang="en-US" b="0" i="1" smtClean="0">
                            <a:latin typeface="Cambria Math"/>
                          </a:rPr>
                          <m:t>𝑚𝑖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2.00 </m:t>
                        </m:r>
                        <m:r>
                          <a:rPr lang="en-US" b="0" i="1" smtClean="0">
                            <a:latin typeface="Cambria Math"/>
                          </a:rPr>
                          <m:t>h𝑟</m:t>
                        </m:r>
                      </m:den>
                    </m:f>
                  </m:oMath>
                </a14:m>
                <a:r>
                  <a:rPr lang="en-US" dirty="0" smtClean="0"/>
                  <a:t> = 51.0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𝑚𝑖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h𝑟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2606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Rate of a Chemical Reaction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chemical reaction, we can define “progress” as the consumption of a reactant </a:t>
            </a:r>
            <a:r>
              <a:rPr lang="en-US" dirty="0" smtClean="0"/>
              <a:t>or </a:t>
            </a:r>
            <a:r>
              <a:rPr lang="en-US" dirty="0" smtClean="0"/>
              <a:t>the formation of a product.</a:t>
            </a:r>
          </a:p>
          <a:p>
            <a:r>
              <a:rPr lang="en-US" dirty="0" smtClean="0"/>
              <a:t>To measure this progress, we measure how much a reactant concentration decreases in a given period of time, or how much a product concentration increases in a given period of time.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260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Rate of a Chemical Reaction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not everything in a chemical reaction is changing at the same rate.</a:t>
            </a:r>
          </a:p>
          <a:p>
            <a:r>
              <a:rPr lang="en-US" dirty="0" smtClean="0"/>
              <a:t>2A(g) + 3B(g) </a:t>
            </a:r>
            <a:r>
              <a:rPr lang="en-US" dirty="0" smtClean="0">
                <a:sym typeface="Wingdings" pitchFamily="2" charset="2"/>
              </a:rPr>
              <a:t> C(g) + 4D(g)</a:t>
            </a:r>
          </a:p>
          <a:p>
            <a:r>
              <a:rPr lang="en-US" dirty="0" smtClean="0">
                <a:sym typeface="Wingdings" pitchFamily="2" charset="2"/>
              </a:rPr>
              <a:t>Suppose the concentration of substance A is decreasing at the rate of 0.40 </a:t>
            </a:r>
            <a:r>
              <a:rPr lang="en-US" dirty="0" err="1" smtClean="0">
                <a:sym typeface="Wingdings" pitchFamily="2" charset="2"/>
              </a:rPr>
              <a:t>mol</a:t>
            </a:r>
            <a:r>
              <a:rPr lang="en-US" dirty="0" smtClean="0">
                <a:sym typeface="Wingdings" pitchFamily="2" charset="2"/>
              </a:rPr>
              <a:t>/ L s.  What is happening to the other concentrations?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06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Rate of a Chemical Reaction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2A(g) + 3B(g) </a:t>
                </a:r>
                <a:r>
                  <a:rPr lang="en-US" dirty="0" smtClean="0">
                    <a:sym typeface="Wingdings" pitchFamily="2" charset="2"/>
                  </a:rPr>
                  <a:t> C(g) + 4D(g)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</a:rPr>
                          <m:t>∆</m:t>
                        </m:r>
                        <m:r>
                          <a:rPr lang="en-US" b="0" i="1" smtClean="0">
                            <a:latin typeface="Cambria Math"/>
                          </a:rPr>
                          <m:t>[</m:t>
                        </m:r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  <m:r>
                          <a:rPr lang="en-US" b="0" i="1" smtClean="0">
                            <a:latin typeface="Cambria Math"/>
                          </a:rPr>
                          <m:t>]</m:t>
                        </m:r>
                      </m:num>
                      <m:den>
                        <m:r>
                          <a:rPr lang="en-US" i="1" smtClean="0">
                            <a:latin typeface="Cambria Math"/>
                          </a:rPr>
                          <m:t>∆</m:t>
                        </m:r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dirty="0" smtClean="0"/>
                  <a:t> = -0.40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𝑚𝑜𝑙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</a:rPr>
                          <m:t>∆</m:t>
                        </m:r>
                        <m:r>
                          <a:rPr lang="en-US" b="0" i="1" smtClean="0">
                            <a:latin typeface="Cambria Math"/>
                          </a:rPr>
                          <m:t>[</m:t>
                        </m:r>
                        <m:r>
                          <a:rPr lang="en-US" b="0" i="1" smtClean="0">
                            <a:latin typeface="Cambria Math"/>
                          </a:rPr>
                          <m:t>𝐵</m:t>
                        </m:r>
                        <m:r>
                          <a:rPr lang="en-US" b="0" i="1" smtClean="0">
                            <a:latin typeface="Cambria Math"/>
                          </a:rPr>
                          <m:t>]</m:t>
                        </m:r>
                      </m:num>
                      <m:den>
                        <m:r>
                          <a:rPr lang="en-US" i="1" smtClean="0">
                            <a:latin typeface="Cambria Math"/>
                          </a:rPr>
                          <m:t>∆</m:t>
                        </m:r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dirty="0" smtClean="0"/>
                  <a:t> = -0.60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𝑚𝑜𝑙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</a:rPr>
                          <m:t>∆</m:t>
                        </m:r>
                        <m:r>
                          <a:rPr lang="en-US" b="0" i="1" smtClean="0">
                            <a:latin typeface="Cambria Math"/>
                          </a:rPr>
                          <m:t>[</m:t>
                        </m:r>
                        <m:r>
                          <a:rPr lang="en-US" b="0" i="1" smtClean="0">
                            <a:latin typeface="Cambria Math"/>
                          </a:rPr>
                          <m:t>𝐶</m:t>
                        </m:r>
                        <m:r>
                          <a:rPr lang="en-US" b="0" i="1" smtClean="0">
                            <a:latin typeface="Cambria Math"/>
                          </a:rPr>
                          <m:t>]</m:t>
                        </m:r>
                      </m:num>
                      <m:den>
                        <m:r>
                          <a:rPr lang="en-US" i="1" smtClean="0">
                            <a:latin typeface="Cambria Math"/>
                          </a:rPr>
                          <m:t>∆</m:t>
                        </m:r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dirty="0" smtClean="0"/>
                  <a:t> = 0.20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𝑚𝑜𝑙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</a:rPr>
                          <m:t>∆</m:t>
                        </m:r>
                        <m:r>
                          <a:rPr lang="en-US" b="0" i="1" smtClean="0">
                            <a:latin typeface="Cambria Math"/>
                          </a:rPr>
                          <m:t>[</m:t>
                        </m:r>
                        <m:r>
                          <a:rPr lang="en-US" b="0" i="1" smtClean="0">
                            <a:latin typeface="Cambria Math"/>
                          </a:rPr>
                          <m:t>𝐷</m:t>
                        </m:r>
                        <m:r>
                          <a:rPr lang="en-US" b="0" i="1" smtClean="0">
                            <a:latin typeface="Cambria Math"/>
                          </a:rPr>
                          <m:t>]</m:t>
                        </m:r>
                      </m:num>
                      <m:den>
                        <m:r>
                          <a:rPr lang="en-US" i="1" smtClean="0">
                            <a:latin typeface="Cambria Math"/>
                          </a:rPr>
                          <m:t>∆</m:t>
                        </m:r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dirty="0" smtClean="0"/>
                  <a:t> = 0.80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𝑚𝑜𝑙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0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897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Standardizing the Rate of a Chemical Reaction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2A(g) + 3B(g) </a:t>
                </a:r>
                <a:r>
                  <a:rPr lang="en-US" dirty="0" smtClean="0">
                    <a:sym typeface="Wingdings" pitchFamily="2" charset="2"/>
                  </a:rPr>
                  <a:t> C(g) + 4D(g)</a:t>
                </a:r>
              </a:p>
              <a:p>
                <a:r>
                  <a:rPr lang="en-US" dirty="0" smtClean="0">
                    <a:sym typeface="Wingdings" pitchFamily="2" charset="2"/>
                  </a:rPr>
                  <a:t>Rate  = 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sym typeface="Wingdings" pitchFamily="2" charset="2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  <a:sym typeface="Wingdings" pitchFamily="2" charset="2"/>
                          </a:rPr>
                          <m:t>∆</m:t>
                        </m:r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[</m:t>
                        </m:r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𝐴</m:t>
                        </m:r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]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2∆</m:t>
                        </m:r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dirty="0" smtClean="0"/>
                  <a:t>  = 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</a:rPr>
                          <m:t>∆</m:t>
                        </m:r>
                        <m:r>
                          <a:rPr lang="en-US" b="0" i="1" smtClean="0">
                            <a:latin typeface="Cambria Math"/>
                          </a:rPr>
                          <m:t>[</m:t>
                        </m:r>
                        <m:r>
                          <a:rPr lang="en-US" b="0" i="1" smtClean="0">
                            <a:latin typeface="Cambria Math"/>
                          </a:rPr>
                          <m:t>𝐵</m:t>
                        </m:r>
                        <m:r>
                          <a:rPr lang="en-US" b="0" i="1" smtClean="0">
                            <a:latin typeface="Cambria Math"/>
                          </a:rPr>
                          <m:t>]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3∆</m:t>
                        </m:r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dirty="0" smtClean="0"/>
                  <a:t> 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</a:rPr>
                          <m:t>∆</m:t>
                        </m:r>
                        <m:r>
                          <a:rPr lang="en-US" b="0" i="1" smtClean="0">
                            <a:latin typeface="Cambria Math"/>
                          </a:rPr>
                          <m:t>[</m:t>
                        </m:r>
                        <m:r>
                          <a:rPr lang="en-US" b="0" i="1" smtClean="0">
                            <a:latin typeface="Cambria Math"/>
                          </a:rPr>
                          <m:t>𝐶</m:t>
                        </m:r>
                        <m:r>
                          <a:rPr lang="en-US" b="0" i="1" smtClean="0">
                            <a:latin typeface="Cambria Math"/>
                          </a:rPr>
                          <m:t>]</m:t>
                        </m:r>
                      </m:num>
                      <m:den>
                        <m:r>
                          <a:rPr lang="en-US" i="1" smtClean="0">
                            <a:latin typeface="Cambria Math"/>
                          </a:rPr>
                          <m:t>∆</m:t>
                        </m:r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dirty="0" smtClean="0"/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</a:rPr>
                          <m:t>∆</m:t>
                        </m:r>
                        <m:r>
                          <a:rPr lang="en-US" b="0" i="1" smtClean="0">
                            <a:latin typeface="Cambria Math"/>
                          </a:rPr>
                          <m:t>[</m:t>
                        </m:r>
                        <m:r>
                          <a:rPr lang="en-US" b="0" i="1" smtClean="0">
                            <a:latin typeface="Cambria Math"/>
                          </a:rPr>
                          <m:t>𝐷</m:t>
                        </m:r>
                        <m:r>
                          <a:rPr lang="en-US" b="0" i="1" smtClean="0">
                            <a:latin typeface="Cambria Math"/>
                          </a:rPr>
                          <m:t>]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4∆</m:t>
                        </m:r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All of the above expressions give the same result.</a:t>
                </a:r>
              </a:p>
              <a:p>
                <a:r>
                  <a:rPr lang="en-US" dirty="0" smtClean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 (</m:t>
                    </m:r>
                    <m:r>
                      <m:rPr>
                        <m:nor/>
                      </m:rPr>
                      <a:rPr lang="en-US" b="0" i="0" dirty="0" smtClean="0"/>
                      <m:t>-</m:t>
                    </m:r>
                    <m:r>
                      <a:rPr lang="en-US" b="0" i="0" smtClean="0">
                        <a:latin typeface="Cambria Math"/>
                      </a:rPr>
                      <m:t>0.40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𝑚𝑜𝑙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𝐿</m:t>
                        </m:r>
                        <m:r>
                          <a:rPr lang="en-US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r>
                  <a:rPr lang="en-US" dirty="0" smtClean="0"/>
                  <a:t>) = 0.20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𝑚𝑜𝑙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 smtClean="0"/>
                  <a:t> (-0.60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𝑚𝑜𝑙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r>
                  <a:rPr lang="en-US" dirty="0" smtClean="0"/>
                  <a:t>) = 0.20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𝑚𝑜𝑙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0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/>
              <p14:cNvContentPartPr/>
              <p14:nvPr/>
            </p14:nvContentPartPr>
            <p14:xfrm>
              <a:off x="2244556" y="2188887"/>
              <a:ext cx="360" cy="360"/>
            </p14:xfrm>
          </p:contentPart>
        </mc:Choice>
        <mc:Fallback xmlns="">
          <p:pic>
            <p:nvPicPr>
              <p:cNvPr id="5" name="Ink 4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232676" y="2177007"/>
                <a:ext cx="24120" cy="24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99589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Standardizing the Rate of a Chemical Reaction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2A(g) + 3B(g) </a:t>
                </a:r>
                <a:r>
                  <a:rPr lang="en-US" dirty="0" smtClean="0">
                    <a:sym typeface="Wingdings" pitchFamily="2" charset="2"/>
                  </a:rPr>
                  <a:t> C(g) + 4D(g)</a:t>
                </a:r>
              </a:p>
              <a:p>
                <a:r>
                  <a:rPr lang="en-US" dirty="0" smtClean="0">
                    <a:sym typeface="Wingdings" pitchFamily="2" charset="2"/>
                  </a:rPr>
                  <a:t>Rate  = 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sym typeface="Wingdings" pitchFamily="2" charset="2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  <a:sym typeface="Wingdings" pitchFamily="2" charset="2"/>
                          </a:rPr>
                          <m:t>∆</m:t>
                        </m:r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[</m:t>
                        </m:r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𝐴</m:t>
                        </m:r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]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2∆</m:t>
                        </m:r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dirty="0" smtClean="0"/>
                  <a:t>  = 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</a:rPr>
                          <m:t>∆</m:t>
                        </m:r>
                        <m:r>
                          <a:rPr lang="en-US" b="0" i="1" smtClean="0">
                            <a:latin typeface="Cambria Math"/>
                          </a:rPr>
                          <m:t>[</m:t>
                        </m:r>
                        <m:r>
                          <a:rPr lang="en-US" b="0" i="1" smtClean="0">
                            <a:latin typeface="Cambria Math"/>
                          </a:rPr>
                          <m:t>𝐵</m:t>
                        </m:r>
                        <m:r>
                          <a:rPr lang="en-US" b="0" i="1" smtClean="0">
                            <a:latin typeface="Cambria Math"/>
                          </a:rPr>
                          <m:t>]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3∆</m:t>
                        </m:r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dirty="0" smtClean="0"/>
                  <a:t> 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</a:rPr>
                          <m:t>∆</m:t>
                        </m:r>
                        <m:r>
                          <a:rPr lang="en-US" b="0" i="1" smtClean="0">
                            <a:latin typeface="Cambria Math"/>
                          </a:rPr>
                          <m:t>[</m:t>
                        </m:r>
                        <m:r>
                          <a:rPr lang="en-US" b="0" i="1" smtClean="0">
                            <a:latin typeface="Cambria Math"/>
                          </a:rPr>
                          <m:t>𝐶</m:t>
                        </m:r>
                        <m:r>
                          <a:rPr lang="en-US" b="0" i="1" smtClean="0">
                            <a:latin typeface="Cambria Math"/>
                          </a:rPr>
                          <m:t>]</m:t>
                        </m:r>
                      </m:num>
                      <m:den>
                        <m:r>
                          <a:rPr lang="en-US" i="1" smtClean="0">
                            <a:latin typeface="Cambria Math"/>
                          </a:rPr>
                          <m:t>∆</m:t>
                        </m:r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dirty="0" smtClean="0"/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</a:rPr>
                          <m:t>∆</m:t>
                        </m:r>
                        <m:r>
                          <a:rPr lang="en-US" b="0" i="1" smtClean="0">
                            <a:latin typeface="Cambria Math"/>
                          </a:rPr>
                          <m:t>[</m:t>
                        </m:r>
                        <m:r>
                          <a:rPr lang="en-US" b="0" i="1" smtClean="0">
                            <a:latin typeface="Cambria Math"/>
                          </a:rPr>
                          <m:t>𝐷</m:t>
                        </m:r>
                        <m:r>
                          <a:rPr lang="en-US" b="0" i="1" smtClean="0">
                            <a:latin typeface="Cambria Math"/>
                          </a:rPr>
                          <m:t>]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4∆</m:t>
                        </m:r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>
                    <a:sym typeface="Wingdings" pitchFamily="2" charset="2"/>
                  </a:rPr>
                  <a:t>Rate = 0.20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sym typeface="Wingdings" pitchFamily="2" charset="2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𝑚𝑜𝑙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𝑠</m:t>
                        </m:r>
                      </m:den>
                    </m:f>
                  </m:oMath>
                </a14:m>
                <a:endParaRPr lang="en-US" dirty="0" smtClean="0">
                  <a:sym typeface="Wingdings" pitchFamily="2" charset="2"/>
                </a:endParaRPr>
              </a:p>
              <a:p>
                <a:r>
                  <a:rPr lang="en-US" dirty="0" smtClean="0">
                    <a:sym typeface="Wingdings" pitchFamily="2" charset="2"/>
                  </a:rPr>
                  <a:t>Rate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sym typeface="Wingdings" pitchFamily="2" charset="2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 smtClean="0">
                    <a:sym typeface="Wingdings" pitchFamily="2" charset="2"/>
                  </a:rPr>
                  <a:t> (0.80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sym typeface="Wingdings" pitchFamily="2" charset="2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𝑚𝑜𝑙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𝑠</m:t>
                        </m:r>
                      </m:den>
                    </m:f>
                  </m:oMath>
                </a14:m>
                <a:r>
                  <a:rPr lang="en-US" dirty="0" smtClean="0">
                    <a:sym typeface="Wingdings" pitchFamily="2" charset="2"/>
                  </a:rPr>
                  <a:t>)</a:t>
                </a:r>
                <a:r>
                  <a:rPr lang="en-US" dirty="0" smtClean="0">
                    <a:sym typeface="Wingdings" pitchFamily="2" charset="2"/>
                  </a:rPr>
                  <a:t> = 0.20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sym typeface="Wingdings" pitchFamily="2" charset="2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𝑚𝑜𝑙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𝑠</m:t>
                        </m:r>
                      </m:den>
                    </m:f>
                  </m:oMath>
                </a14:m>
                <a:endParaRPr lang="en-US" dirty="0" smtClean="0">
                  <a:sym typeface="Wingdings" pitchFamily="2" charset="2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0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5958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Reaction Rate from Concentration Measurements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1226573"/>
              </p:ext>
            </p:extLst>
          </p:nvPr>
        </p:nvGraphicFramePr>
        <p:xfrm>
          <a:off x="457200" y="1600200"/>
          <a:ext cx="82296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TIME (Seconds)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[H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baseline="0" dirty="0" smtClean="0"/>
                        <a:t>O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baseline="0" dirty="0" smtClean="0"/>
                        <a:t>]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0.882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0.566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0.458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0.372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0.298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0.236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0.188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0.152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0.094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5265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</TotalTime>
  <Words>518</Words>
  <Application>Microsoft Office PowerPoint</Application>
  <PresentationFormat>On-screen Show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Chemical Kinetics</vt:lpstr>
      <vt:lpstr>What is a Rate?</vt:lpstr>
      <vt:lpstr>The Rate of a Chemical Reaction</vt:lpstr>
      <vt:lpstr>The Rate of a Chemical Reaction</vt:lpstr>
      <vt:lpstr>The Rate of a Chemical Reaction</vt:lpstr>
      <vt:lpstr>Standardizing the Rate of a Chemical Reaction</vt:lpstr>
      <vt:lpstr>Standardizing the Rate of a Chemical Reaction</vt:lpstr>
      <vt:lpstr>Reaction Rate from Concentration Measurements</vt:lpstr>
    </vt:vector>
  </TitlesOfParts>
  <Company>Alamo Colleges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Chemical Kinetics</dc:title>
  <dc:creator>Palo Alto College</dc:creator>
  <cp:lastModifiedBy>Dale</cp:lastModifiedBy>
  <cp:revision>12</cp:revision>
  <dcterms:created xsi:type="dcterms:W3CDTF">2013-02-26T22:44:02Z</dcterms:created>
  <dcterms:modified xsi:type="dcterms:W3CDTF">2013-03-18T14:36:30Z</dcterms:modified>
</cp:coreProperties>
</file>